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F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389120"/>
            <a:ext cx="9144000" cy="7498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82296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spc="500" kern="0" dirty="0">
                <a:solidFill>
                  <a:srgbClr val="14B8A6"/>
                </a:solidFill>
              </a:rPr>
              <a:t>ISO 20022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RemittanceAdvice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457200" y="24688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94A3B8"/>
                </a:solidFill>
              </a:rPr>
              <a:t>remt.001.001.06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440740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</a:rPr>
              <a:t>1-Hour Technical Training for Development Teams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1097280" y="3108960"/>
            <a:ext cx="164592" cy="164592"/>
          </a:xfrm>
          <a:prstGeom prst="ellipse">
            <a:avLst/>
          </a:prstGeom>
          <a:solidFill>
            <a:srgbClr val="0D9488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417320" y="3108960"/>
            <a:ext cx="164592" cy="164592"/>
          </a:xfrm>
          <a:prstGeom prst="ellipse">
            <a:avLst/>
          </a:prstGeom>
          <a:solidFill>
            <a:srgbClr val="0EA5E9">
              <a:alpha val="75000"/>
            </a:srgbClr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737360" y="3108960"/>
            <a:ext cx="164592" cy="164592"/>
          </a:xfrm>
          <a:prstGeom prst="ellipse">
            <a:avLst/>
          </a:prstGeom>
          <a:solidFill>
            <a:srgbClr val="0EA5E9">
              <a:alpha val="50000"/>
            </a:srgbClr>
          </a:solidFill>
          <a:ln w="12700">
            <a:solidFill>
              <a:srgbClr val="333333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94A3B8"/>
                </a:solidFill>
              </a:rPr>
              <a:t>MESSAGE STRUCTURE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F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Structured vs Unstructured Remittance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20040" y="1298448"/>
            <a:ext cx="402336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298448"/>
            <a:ext cx="54864" cy="3566160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40817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475569"/>
                </a:solidFill>
              </a:rPr>
              <a:t>UNSTRUCTURED  (Ustrd)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02920" y="173736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</a:rPr>
              <a:t>Free-text, up to 140 characters per entry. Multiple entries allowed.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2920" y="221284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4A3B8"/>
                </a:solidFill>
              </a:rPr>
              <a:t>Example: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02920" y="2468880"/>
            <a:ext cx="3611880" cy="5029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2496312"/>
            <a:ext cx="3429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INV-4421 INV-4509 INV-4601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Payment ref: PO-2024-889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02920" y="3090672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4A3B8"/>
                </a:solidFill>
              </a:rPr>
              <a:t>When to use: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02920" y="333756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</a:rPr>
              <a:t>Legacy system integration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02920" y="361188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</a:rPr>
              <a:t>Human-readable audit trails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02920" y="388620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</a:rPr>
              <a:t>Simple single-invoice payments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02920" y="416052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</a:rPr>
              <a:t>Transition from MT legacy formats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754880" y="1298448"/>
            <a:ext cx="402336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1298448"/>
            <a:ext cx="54864" cy="35661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937760" y="140817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D9488"/>
                </a:solidFill>
              </a:rPr>
              <a:t>STRUCTURED  (Strd)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937760" y="173736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</a:rPr>
              <a:t>Machine-parseable. StructuredRemittanceInformation18 with 8 sub-elements.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937760" y="221284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4A3B8"/>
                </a:solidFill>
              </a:rPr>
              <a:t>Sub-elements: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937760" y="2468880"/>
            <a:ext cx="777240" cy="228600"/>
          </a:xfrm>
          <a:prstGeom prst="rect">
            <a:avLst/>
          </a:prstGeom>
          <a:solidFill>
            <a:srgbClr val="CCFBF1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37760" y="2468880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D9488"/>
                </a:solidFill>
              </a:rPr>
              <a:t>RfrdDocInf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760720" y="2468880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Document references (invoices, credit notes)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937760" y="2761488"/>
            <a:ext cx="777240" cy="228600"/>
          </a:xfrm>
          <a:prstGeom prst="rect">
            <a:avLst/>
          </a:prstGeom>
          <a:solidFill>
            <a:srgbClr val="CCFBF1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937760" y="2761488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D9488"/>
                </a:solidFill>
              </a:rPr>
              <a:t>RfrdDocAmt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760720" y="2761488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Amounts per document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937760" y="3054096"/>
            <a:ext cx="777240" cy="228600"/>
          </a:xfrm>
          <a:prstGeom prst="rect">
            <a:avLst/>
          </a:prstGeom>
          <a:solidFill>
            <a:srgbClr val="CCFBF1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937760" y="3054096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D9488"/>
                </a:solidFill>
              </a:rPr>
              <a:t>CdtrRefInf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5760720" y="3054096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Creditor's own reference (ISO standard)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937760" y="3346704"/>
            <a:ext cx="777240" cy="228600"/>
          </a:xfrm>
          <a:prstGeom prst="rect">
            <a:avLst/>
          </a:prstGeom>
          <a:solidFill>
            <a:srgbClr val="CCFBF1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937760" y="3346704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D9488"/>
                </a:solidFill>
              </a:rPr>
              <a:t>Invcr / Invcee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5760720" y="3346704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Invoice issuer / recipient identity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937760" y="3639312"/>
            <a:ext cx="777240" cy="228600"/>
          </a:xfrm>
          <a:prstGeom prst="rect">
            <a:avLst/>
          </a:prstGeom>
          <a:solidFill>
            <a:srgbClr val="CCFBF1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937760" y="3639312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D9488"/>
                </a:solidFill>
              </a:rPr>
              <a:t>TaxRmt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5760720" y="3639312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Tax remittance details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4937760" y="3931920"/>
            <a:ext cx="777240" cy="228600"/>
          </a:xfrm>
          <a:prstGeom prst="rect">
            <a:avLst/>
          </a:prstGeom>
          <a:solidFill>
            <a:srgbClr val="CCFBF1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937760" y="3931920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D9488"/>
                </a:solidFill>
              </a:rPr>
              <a:t>GrnshmtRmt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5760720" y="3931920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Garnishment data (payroll)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937760" y="4224528"/>
            <a:ext cx="777240" cy="228600"/>
          </a:xfrm>
          <a:prstGeom prst="rect">
            <a:avLst/>
          </a:prstGeom>
          <a:solidFill>
            <a:srgbClr val="CCFBF1"/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937760" y="4224528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D9488"/>
                </a:solidFill>
              </a:rPr>
              <a:t>AddtlRmtInf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5760720" y="4224528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Up to 3 free-text overflow lines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320040" y="4828032"/>
            <a:ext cx="8503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</a:rPr>
              <a:t>Best practice: Always prefer Structured where your system supports it — it enables straight-through processing.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94A3B8"/>
                </a:solidFill>
              </a:rPr>
              <a:t>MESSAGE STRUCTURE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F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OriginalPaymentInformation10  (OrgnlPmtInf)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26187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75569"/>
                </a:solidFill>
              </a:rPr>
              <a:t>Links the remittance advice back to the actual payment transaction — mandatory (1..1) in each RmtInf block.</a:t>
            </a:r>
            <a:endParaRPr lang="en-US" sz="13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1627632"/>
          <a:ext cx="8503920" cy="3291840"/>
        </p:xfrm>
        <a:graphic>
          <a:graphicData uri="http://schemas.openxmlformats.org/drawingml/2006/table">
            <a:tbl>
              <a:tblPr/>
              <a:tblGrid>
                <a:gridCol w="914400"/>
                <a:gridCol w="1554480"/>
                <a:gridCol w="2011680"/>
                <a:gridCol w="594360"/>
                <a:gridCol w="3429000"/>
              </a:tblGrid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XML Tag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F4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Field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F4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Type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F4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Mult.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F4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Description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F4A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Refs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References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TransactionReferences8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1..1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End-to-end, transaction, and instruction IDs that identify the payment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PmtTpInf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PaymentTypeInformation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PaymentTypeInformation26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0..1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Service level, local instrument, category purpose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Amt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Amount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AmountType3Choice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0..1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Instructed or equivalent amount in currency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XchgRateInf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ExchangeRateInformation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ExchangeRate1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0..1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FX rate if currency conversion was involved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ReqdExctnDt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RequestedExecutionDate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DateAndDateTime2Choice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0..1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Date the payment was requested to be executed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Dbtr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Debtor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PartyIdentification272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0..1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Party that owes the money (buyer)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DbtrAcct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DebtorAccount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CashAccount40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0..1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Debtor's bank account (IBAN, BBAN, etc.)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DbtrAgt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DebtorAgent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BranchAndFinancialInstitutionIdentification8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0..1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Debtor's bank (BIC)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Cdtr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Creditor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PartyIdentification272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0..1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Party owed the money (supplier)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CdtrAcct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CreditorAccount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CashAccount40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0..1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Creditor's bank account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CdtrAgt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CreditorAgent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BranchAndFinancialInstitutionIdentification8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0..1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Creditor's bank (BIC)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2F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94A3B8"/>
                </a:solidFill>
              </a:rPr>
              <a:t>MESSAGE STRUCTURE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Complete Message Hierarchy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11480" y="1325880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Document</a:t>
            </a:r>
            <a:pPr indent="0" marL="0">
              <a:buNone/>
            </a:pP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48640" y="1604772"/>
            <a:ext cx="164592" cy="18288"/>
          </a:xfrm>
          <a:prstGeom prst="rect">
            <a:avLst/>
          </a:prstGeom>
          <a:solidFill>
            <a:srgbClr val="2D4F6B"/>
          </a:solidFill>
          <a:ln w="12700">
            <a:solidFill>
              <a:srgbClr val="2D4F6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58952" y="1540764"/>
            <a:ext cx="78821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RmtAdvc</a:t>
            </a:r>
            <a:pPr indent="0" marL="0">
              <a:buNone/>
            </a:pPr>
            <a:r>
              <a:rPr lang="en-US" sz="1100" i="1" dirty="0">
                <a:solidFill>
                  <a:srgbClr val="5B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RemittanceAdviceV06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896112" y="1819656"/>
            <a:ext cx="164592" cy="18288"/>
          </a:xfrm>
          <a:prstGeom prst="rect">
            <a:avLst/>
          </a:prstGeom>
          <a:solidFill>
            <a:srgbClr val="2D4F6B"/>
          </a:solidFill>
          <a:ln w="12700">
            <a:solidFill>
              <a:srgbClr val="2D4F6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06424" y="1755648"/>
            <a:ext cx="75346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94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GrpHdr</a:t>
            </a:r>
            <a:pPr indent="0" marL="0">
              <a:buNone/>
            </a:pPr>
            <a:r>
              <a:rPr lang="en-US" sz="1100" i="1" dirty="0">
                <a:solidFill>
                  <a:srgbClr val="5B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GroupHeader122  [1..1]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243584" y="2034540"/>
            <a:ext cx="164592" cy="18288"/>
          </a:xfrm>
          <a:prstGeom prst="rect">
            <a:avLst/>
          </a:prstGeom>
          <a:solidFill>
            <a:srgbClr val="2D4F6B"/>
          </a:solidFill>
          <a:ln w="12700">
            <a:solidFill>
              <a:srgbClr val="2D4F6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453896" y="1970532"/>
            <a:ext cx="71871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8D4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MsgId</a:t>
            </a:r>
            <a:pPr indent="0" marL="0">
              <a:buNone/>
            </a:pPr>
            <a:r>
              <a:rPr lang="en-US" sz="1100" i="1" dirty="0">
                <a:solidFill>
                  <a:srgbClr val="5B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Max35Text  [1..1]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243584" y="2249424"/>
            <a:ext cx="164592" cy="18288"/>
          </a:xfrm>
          <a:prstGeom prst="rect">
            <a:avLst/>
          </a:prstGeom>
          <a:solidFill>
            <a:srgbClr val="2D4F6B"/>
          </a:solidFill>
          <a:ln w="12700">
            <a:solidFill>
              <a:srgbClr val="2D4F6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453896" y="2185416"/>
            <a:ext cx="71871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8D4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CreDtTm</a:t>
            </a:r>
            <a:pPr indent="0" marL="0">
              <a:buNone/>
            </a:pPr>
            <a:r>
              <a:rPr lang="en-US" sz="1100" i="1" dirty="0">
                <a:solidFill>
                  <a:srgbClr val="5B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ISODateTime  [1..1]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1243584" y="2464308"/>
            <a:ext cx="164592" cy="18288"/>
          </a:xfrm>
          <a:prstGeom prst="rect">
            <a:avLst/>
          </a:prstGeom>
          <a:solidFill>
            <a:srgbClr val="2D4F6B"/>
          </a:solidFill>
          <a:ln w="12700">
            <a:solidFill>
              <a:srgbClr val="2D4F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453896" y="2400300"/>
            <a:ext cx="71871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8D4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InitgPty</a:t>
            </a:r>
            <a:pPr indent="0" marL="0">
              <a:buNone/>
            </a:pPr>
            <a:r>
              <a:rPr lang="en-US" sz="1100" i="1" dirty="0">
                <a:solidFill>
                  <a:srgbClr val="5B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PartyIdentification272  [1..1]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896112" y="2679192"/>
            <a:ext cx="164592" cy="18288"/>
          </a:xfrm>
          <a:prstGeom prst="rect">
            <a:avLst/>
          </a:prstGeom>
          <a:solidFill>
            <a:srgbClr val="2D4F6B"/>
          </a:solidFill>
          <a:ln w="12700">
            <a:solidFill>
              <a:srgbClr val="2D4F6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106424" y="2615184"/>
            <a:ext cx="75346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A5E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RmtInf</a:t>
            </a:r>
            <a:pPr indent="0" marL="0">
              <a:buNone/>
            </a:pPr>
            <a:r>
              <a:rPr lang="en-US" sz="1100" i="1" dirty="0">
                <a:solidFill>
                  <a:srgbClr val="5B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RemittanceInformation23  [1..*]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243584" y="2894076"/>
            <a:ext cx="164592" cy="18288"/>
          </a:xfrm>
          <a:prstGeom prst="rect">
            <a:avLst/>
          </a:prstGeom>
          <a:solidFill>
            <a:srgbClr val="2D4F6B"/>
          </a:solidFill>
          <a:ln w="12700">
            <a:solidFill>
              <a:srgbClr val="2D4F6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453896" y="2830068"/>
            <a:ext cx="71871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8D4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RmtId</a:t>
            </a:r>
            <a:pPr indent="0" marL="0">
              <a:buNone/>
            </a:pPr>
            <a:r>
              <a:rPr lang="en-US" sz="1100" i="1" dirty="0">
                <a:solidFill>
                  <a:srgbClr val="5B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Max35Text  [0..1]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243584" y="3108960"/>
            <a:ext cx="164592" cy="18288"/>
          </a:xfrm>
          <a:prstGeom prst="rect">
            <a:avLst/>
          </a:prstGeom>
          <a:solidFill>
            <a:srgbClr val="2D4F6B"/>
          </a:solidFill>
          <a:ln w="12700">
            <a:solidFill>
              <a:srgbClr val="2D4F6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453896" y="3044952"/>
            <a:ext cx="71871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8D4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OrgnlPmtInf</a:t>
            </a:r>
            <a:pPr indent="0" marL="0">
              <a:buNone/>
            </a:pPr>
            <a:r>
              <a:rPr lang="en-US" sz="1100" i="1" dirty="0">
                <a:solidFill>
                  <a:srgbClr val="5B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OriginalPaymentInformation10  [1..1]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591056" y="3323844"/>
            <a:ext cx="164592" cy="18288"/>
          </a:xfrm>
          <a:prstGeom prst="rect">
            <a:avLst/>
          </a:prstGeom>
          <a:solidFill>
            <a:srgbClr val="2D4F6B"/>
          </a:solidFill>
          <a:ln w="12700">
            <a:solidFill>
              <a:srgbClr val="2D4F6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801368" y="3259836"/>
            <a:ext cx="68397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CB8D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Refs</a:t>
            </a:r>
            <a:pPr indent="0" marL="0">
              <a:buNone/>
            </a:pPr>
            <a:r>
              <a:rPr lang="en-US" sz="1100" i="1" dirty="0">
                <a:solidFill>
                  <a:srgbClr val="5B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TransactionReferences8  [1..1]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591056" y="3538728"/>
            <a:ext cx="164592" cy="18288"/>
          </a:xfrm>
          <a:prstGeom prst="rect">
            <a:avLst/>
          </a:prstGeom>
          <a:solidFill>
            <a:srgbClr val="2D4F6B"/>
          </a:solidFill>
          <a:ln w="12700">
            <a:solidFill>
              <a:srgbClr val="2D4F6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801368" y="3474720"/>
            <a:ext cx="68397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CB8D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Dbtr / Cdtr</a:t>
            </a:r>
            <a:pPr indent="0" marL="0">
              <a:buNone/>
            </a:pPr>
            <a:r>
              <a:rPr lang="en-US" sz="1100" i="1" dirty="0">
                <a:solidFill>
                  <a:srgbClr val="5B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PartyIdentification272  [0..1]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1243584" y="3753612"/>
            <a:ext cx="164592" cy="18288"/>
          </a:xfrm>
          <a:prstGeom prst="rect">
            <a:avLst/>
          </a:prstGeom>
          <a:solidFill>
            <a:srgbClr val="2D4F6B"/>
          </a:solidFill>
          <a:ln w="12700">
            <a:solidFill>
              <a:srgbClr val="2D4F6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453896" y="3689604"/>
            <a:ext cx="71871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8D4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Ustrd</a:t>
            </a:r>
            <a:pPr indent="0" marL="0">
              <a:buNone/>
            </a:pPr>
            <a:r>
              <a:rPr lang="en-US" sz="1100" i="1" dirty="0">
                <a:solidFill>
                  <a:srgbClr val="5B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Max140Text  [0..*]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243584" y="3968496"/>
            <a:ext cx="164592" cy="18288"/>
          </a:xfrm>
          <a:prstGeom prst="rect">
            <a:avLst/>
          </a:prstGeom>
          <a:solidFill>
            <a:srgbClr val="2D4F6B"/>
          </a:solidFill>
          <a:ln w="12700">
            <a:solidFill>
              <a:srgbClr val="2D4F6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453896" y="3904488"/>
            <a:ext cx="71871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8D4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Strd</a:t>
            </a:r>
            <a:pPr indent="0" marL="0">
              <a:buNone/>
            </a:pPr>
            <a:r>
              <a:rPr lang="en-US" sz="1100" i="1" dirty="0">
                <a:solidFill>
                  <a:srgbClr val="5B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StructuredRemittanceInformation18  [0..*]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591056" y="4183380"/>
            <a:ext cx="164592" cy="18288"/>
          </a:xfrm>
          <a:prstGeom prst="rect">
            <a:avLst/>
          </a:prstGeom>
          <a:solidFill>
            <a:srgbClr val="2D4F6B"/>
          </a:solidFill>
          <a:ln w="12700">
            <a:solidFill>
              <a:srgbClr val="2D4F6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801368" y="4119372"/>
            <a:ext cx="68397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CB8D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RfrdDocInf</a:t>
            </a:r>
            <a:pPr indent="0" marL="0">
              <a:buNone/>
            </a:pPr>
            <a:r>
              <a:rPr lang="en-US" sz="1100" i="1" dirty="0">
                <a:solidFill>
                  <a:srgbClr val="5B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ReferredDocumentInformation8  [0..*]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591056" y="4398264"/>
            <a:ext cx="164592" cy="18288"/>
          </a:xfrm>
          <a:prstGeom prst="rect">
            <a:avLst/>
          </a:prstGeom>
          <a:solidFill>
            <a:srgbClr val="2D4F6B"/>
          </a:solidFill>
          <a:ln w="12700">
            <a:solidFill>
              <a:srgbClr val="2D4F6B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801368" y="4334256"/>
            <a:ext cx="68397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CB8D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RfrdDocAmt</a:t>
            </a:r>
            <a:pPr indent="0" marL="0">
              <a:buNone/>
            </a:pPr>
            <a:r>
              <a:rPr lang="en-US" sz="1100" i="1" dirty="0">
                <a:solidFill>
                  <a:srgbClr val="5B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RemittanceAmount4  [0..1]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1591056" y="4613148"/>
            <a:ext cx="164592" cy="18288"/>
          </a:xfrm>
          <a:prstGeom prst="rect">
            <a:avLst/>
          </a:prstGeom>
          <a:solidFill>
            <a:srgbClr val="2D4F6B"/>
          </a:solidFill>
          <a:ln w="12700">
            <a:solidFill>
              <a:srgbClr val="2D4F6B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1801368" y="4549140"/>
            <a:ext cx="68397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CB8D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CdtrRefInf</a:t>
            </a:r>
            <a:pPr indent="0" marL="0">
              <a:buNone/>
            </a:pPr>
            <a:r>
              <a:rPr lang="en-US" sz="1100" i="1" dirty="0">
                <a:solidFill>
                  <a:srgbClr val="5B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CreditorReferenceInformation3  [0..1]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896112" y="4828032"/>
            <a:ext cx="164592" cy="18288"/>
          </a:xfrm>
          <a:prstGeom prst="rect">
            <a:avLst/>
          </a:prstGeom>
          <a:solidFill>
            <a:srgbClr val="2D4F6B"/>
          </a:solidFill>
          <a:ln w="12700">
            <a:solidFill>
              <a:srgbClr val="2D4F6B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106424" y="4764024"/>
            <a:ext cx="75346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SplmtryData</a:t>
            </a:r>
            <a:pPr indent="0" marL="0">
              <a:buNone/>
            </a:pPr>
            <a:r>
              <a:rPr lang="en-US" sz="1100" i="1" dirty="0">
                <a:solidFill>
                  <a:srgbClr val="5B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SupplementaryData1  [0..*]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94A3B8"/>
                </a:solidFill>
              </a:rPr>
              <a:t>C# IMPLEMENTATION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F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the Library Models RemittanceAdvice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20040" y="1298448"/>
            <a:ext cx="5074920" cy="3657600"/>
          </a:xfrm>
          <a:prstGeom prst="rect">
            <a:avLst/>
          </a:prstGeom>
          <a:solidFill>
            <a:srgbClr val="1E2D3D"/>
          </a:solidFill>
          <a:ln w="12700">
            <a:solidFill>
              <a:srgbClr val="2D4F6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02920" y="1389888"/>
            <a:ext cx="4709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B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[IsoId("_R3SUrTEZEe6kQ-WGAhcVPQ")]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502920" y="1572768"/>
            <a:ext cx="4709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B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[DisplayName("Remittance Advice V06")]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502920" y="1755648"/>
            <a:ext cx="4709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0EA5E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record RemittanceAdviceV06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502920" y="1938528"/>
            <a:ext cx="4709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: IOuterRecord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502920" y="2121408"/>
            <a:ext cx="4709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502920" y="2304288"/>
            <a:ext cx="4709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const string IsoIdentifier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502920" y="2487168"/>
            <a:ext cx="4709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= "remt.001.001.06";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502920" y="2670048"/>
            <a:ext cx="4709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const string XmlTag = "RmtAdvc";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502920" y="2852928"/>
            <a:ext cx="4709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const string DocumentNamespace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502920" y="3035808"/>
            <a:ext cx="4709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= "urn:iso:std:...:remt.001.001.06";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502920" y="3218688"/>
            <a:ext cx="4709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B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[IsoXmlTag("GrpHdr")]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502920" y="3401568"/>
            <a:ext cx="4709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required GroupHeader122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502920" y="3584448"/>
            <a:ext cx="4709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0EA5E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GroupHeader { get; init; }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02920" y="3767328"/>
            <a:ext cx="4709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B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[IsoXmlTag("RmtInf")]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02920" y="3950208"/>
            <a:ext cx="4709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ValueList&lt;RemittanceInformation23&gt;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02920" y="4133088"/>
            <a:ext cx="4709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0EA5E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RemittanceInformation { get; init; } = [];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02920" y="4315968"/>
            <a:ext cx="4709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623560" y="1298448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F4A"/>
                </a:solidFill>
              </a:rPr>
              <a:t>Design Decisions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5577840" y="1664208"/>
            <a:ext cx="324612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5577840" y="1664208"/>
            <a:ext cx="54864" cy="585216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742432" y="1700784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</a:rPr>
              <a:t>Immutable Records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742432" y="1938528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C# record types — value semantics, structural equality, no mutation after construction.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5577840" y="2331720"/>
            <a:ext cx="324612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5577840" y="2331720"/>
            <a:ext cx="54864" cy="585216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742432" y="2368296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</a:rPr>
              <a:t>required + init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742432" y="260604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Mandatory fields use required keyword. No explicit constructors. Init-only for all properties.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5577840" y="2999232"/>
            <a:ext cx="324612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5577840" y="2999232"/>
            <a:ext cx="54864" cy="585216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742432" y="3035808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</a:rPr>
              <a:t>ValueList&lt;T&gt;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742432" y="3273552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0..* and 1..* cardinalities use ValueList&lt;T&gt; — a value-type collection with equality semantics.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5577840" y="3666744"/>
            <a:ext cx="324612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5577840" y="3666744"/>
            <a:ext cx="54864" cy="585216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742432" y="3703320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</a:rPr>
              <a:t>IOuterRecord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5742432" y="3941064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Marker interface on all top-level messages. Enables generic serialization pipelines.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5577840" y="4334256"/>
            <a:ext cx="324612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5577840" y="4334256"/>
            <a:ext cx="54864" cy="585216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742432" y="4370832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</a:rPr>
              <a:t>[IsoXmlTag]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5742432" y="4608576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Attribute drives serializer element name. [IsoId] preserves the ISO repository identifier.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94A3B8"/>
                </a:solidFill>
              </a:rPr>
              <a:t>C# IMPLEMENTATION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F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Attributes &amp; Interfaces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20040" y="1298448"/>
            <a:ext cx="4251960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298448"/>
            <a:ext cx="54864" cy="107899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84632" y="1389888"/>
            <a:ext cx="3977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[IsoId("...")]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84632" y="1682496"/>
            <a:ext cx="3977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0D9488"/>
                </a:solidFill>
              </a:rPr>
              <a:t>Applied at: Class level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84632" y="1892808"/>
            <a:ext cx="3977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Stores the ISO repository UUID for the type (e.g. _R3SUrTEZEe6kQ-WGAhcVPQ). Enables programmatic lookup against the live ISO 20022 specification via MCP server.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709160" y="1298448"/>
            <a:ext cx="4251960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09160" y="1298448"/>
            <a:ext cx="54864" cy="1078992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73752" y="1389888"/>
            <a:ext cx="3977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[IsoXmlTag("...")]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73752" y="1682496"/>
            <a:ext cx="3977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0EA5E9"/>
                </a:solidFill>
              </a:rPr>
              <a:t>Applied at: Property level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873752" y="1892808"/>
            <a:ext cx="3977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Tells the Iso20022XmlSerializer which XML element name to use. Required on all message properties. Must match the ISO-specified tag exactly (e.g. GrpHdr, RmtInf).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0040" y="2514600"/>
            <a:ext cx="4251960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0040" y="2514600"/>
            <a:ext cx="54864" cy="1078992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4632" y="2606040"/>
            <a:ext cx="3977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[DisplayName("...")]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84632" y="2898648"/>
            <a:ext cx="3977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14B8A6"/>
                </a:solidFill>
              </a:rPr>
              <a:t>Applied at: Class &amp; property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84632" y="3108960"/>
            <a:ext cx="3977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Human-readable label for UI tooling and diagnostics. Mirrors the ISO specification name.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709160" y="2514600"/>
            <a:ext cx="4251960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09160" y="2514600"/>
            <a:ext cx="54864" cy="107899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73752" y="2606040"/>
            <a:ext cx="3977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IOuterRecord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873752" y="2898648"/>
            <a:ext cx="3977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59E0B"/>
                </a:solidFill>
              </a:rPr>
              <a:t>Applied at: Interface (marker)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873752" y="3108960"/>
            <a:ext cx="3977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Implemented by all top-level message classes. Enables the serializer and validation pipeline to discover and process messages generically without reflection by concrete type.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20040" y="3730752"/>
            <a:ext cx="8503920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0040" y="3730752"/>
            <a:ext cx="54864" cy="1078992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4632" y="3822192"/>
            <a:ext cx="8321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required / init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84632" y="4114800"/>
            <a:ext cx="8321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1A2F4A"/>
                </a:solidFill>
              </a:rPr>
              <a:t>Applied at: Property modifier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4632" y="4325112"/>
            <a:ext cx="8321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Mandatory fields (Min = 1) use required to enforce initialization at construction time. init-only prevents mutation. No constructor parameters — use object initializer syntax.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94A3B8"/>
                </a:solidFill>
              </a:rPr>
              <a:t>VALIDATION &amp; XML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F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XML Structure &amp; Namespaces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20040" y="1298448"/>
            <a:ext cx="5029200" cy="3520440"/>
          </a:xfrm>
          <a:prstGeom prst="rect">
            <a:avLst/>
          </a:prstGeom>
          <a:solidFill>
            <a:srgbClr val="1E2D3D"/>
          </a:solidFill>
          <a:ln w="12700">
            <a:solidFill>
              <a:srgbClr val="2D4F6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11480" y="1371600"/>
            <a:ext cx="4800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100" kern="0" dirty="0">
                <a:solidFill>
                  <a:srgbClr val="94A3B8"/>
                </a:solidFill>
              </a:rPr>
              <a:t>XML SAMPLE  (remt.001.001.06)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38912" y="1627632"/>
            <a:ext cx="48006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&lt;?xml version="1.0" encoding="UTF-8"?&gt;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38912" y="1803197"/>
            <a:ext cx="48006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&lt;Document xmlns=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38912" y="1978762"/>
            <a:ext cx="48006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"urn:iso:std:iso:20022:tech:xsd: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38912" y="2154326"/>
            <a:ext cx="48006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remt.001.001.06"&gt;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38912" y="2329891"/>
            <a:ext cx="48006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&lt;RmtAdvc&gt;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38912" y="2505456"/>
            <a:ext cx="48006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EA5E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&lt;GrpHdr&gt;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38912" y="2681021"/>
            <a:ext cx="48006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&lt;MsgId&gt;REMIT-20240315-001&lt;/MsgId&gt;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38912" y="2856586"/>
            <a:ext cx="48006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&lt;CreDtTm&gt;2024-03-15T09:00:00&lt;/CreDtTm&gt;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38912" y="3032150"/>
            <a:ext cx="48006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&lt;InitgPty&gt;&lt;Nm&gt;Acme Corp&lt;/Nm&gt;&lt;/InitgPty&gt;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38912" y="3207715"/>
            <a:ext cx="48006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EA5E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&lt;/GrpHdr&gt;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38912" y="3383280"/>
            <a:ext cx="48006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EA5E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&lt;RmtInf&gt;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38912" y="3558845"/>
            <a:ext cx="48006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&lt;RmtId&gt;RI-4421-4509-4601&lt;/RmtId&gt;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38912" y="3734410"/>
            <a:ext cx="48006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&lt;OrgnlPmtInf&gt; ... &lt;/OrgnlPmtInf&gt;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38912" y="3909974"/>
            <a:ext cx="48006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&lt;Ustrd&gt;INV-4421 INV-4509&lt;/Ustrd&gt;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38912" y="4085539"/>
            <a:ext cx="48006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EA5E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&lt;/RmtInf&gt;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38912" y="4261104"/>
            <a:ext cx="48006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4B8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&lt;/RmtAdvc&gt;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38912" y="4436669"/>
            <a:ext cx="48006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&lt;/Document&gt;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532120" y="1298448"/>
            <a:ext cx="3291840" cy="78638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5532120" y="1298448"/>
            <a:ext cx="54864" cy="78638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696712" y="1362456"/>
            <a:ext cx="2971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9488"/>
                </a:solidFill>
              </a:rPr>
              <a:t>Document Element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696712" y="1591056"/>
            <a:ext cx="2971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&lt;Document&gt;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696712" y="1810512"/>
            <a:ext cx="2971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</a:rPr>
              <a:t>Required outermost wrapper. The xmlns attribute carries the version-specific namespace.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5532120" y="2176272"/>
            <a:ext cx="3291840" cy="78638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5532120" y="2176272"/>
            <a:ext cx="54864" cy="78638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696712" y="2240280"/>
            <a:ext cx="2971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9488"/>
                </a:solidFill>
              </a:rPr>
              <a:t>XML Namespace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696712" y="2468880"/>
            <a:ext cx="2971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urn:iso:std:iso:20022:tech:xsd:remt.001.001.06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696712" y="2688336"/>
            <a:ext cx="2971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</a:rPr>
              <a:t>Unique per message version. Validators and routers use this to identify the exact spec.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5532120" y="3054096"/>
            <a:ext cx="3291840" cy="78638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5532120" y="3054096"/>
            <a:ext cx="54864" cy="78638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696712" y="3118104"/>
            <a:ext cx="2971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9488"/>
                </a:solidFill>
              </a:rPr>
              <a:t>Root Tag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5696712" y="3346704"/>
            <a:ext cx="2971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&lt;RmtAdvc&gt;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696712" y="3566160"/>
            <a:ext cx="2971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</a:rPr>
              <a:t>Defined by XmlTag constant on the C# record. Must match ISO spec exactly.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5532120" y="3931920"/>
            <a:ext cx="3291840" cy="78638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5532120" y="3931920"/>
            <a:ext cx="54864" cy="78638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696712" y="3995928"/>
            <a:ext cx="2971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9488"/>
                </a:solidFill>
              </a:rPr>
              <a:t>XSD Schema URL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5696712" y="4224528"/>
            <a:ext cx="2971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iso20022.org/.../remt.001.001.06.xsd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5696712" y="4443984"/>
            <a:ext cx="2971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</a:rPr>
              <a:t>Official schema. All XML must validate before being committed to the test suite.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320040" y="4873752"/>
            <a:ext cx="8503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</a:rPr>
              <a:t>Rule: Every XML sample committed to the test suite must be validated against the official ISO XSD before merge.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94A3B8"/>
                </a:solidFill>
              </a:rPr>
              <a:t>VALIDATION &amp; XML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F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Validation Layers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26187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75569"/>
                </a:solidFill>
              </a:rPr>
              <a:t>Validation happens at multiple layers. Each layer catches a different class of error.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1664208"/>
            <a:ext cx="420624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20040" y="1664208"/>
            <a:ext cx="54864" cy="146304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84632" y="1755648"/>
            <a:ext cx="347472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84632" y="175564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914400" y="1792224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</a:rPr>
              <a:t>C# Compiler (required)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02920" y="2167128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</a:rPr>
              <a:t>required properties must be set in object initializer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02920" y="2441448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</a:rPr>
              <a:t>Compile-time failure if mandatory fields omitted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02920" y="2715768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</a:rPr>
              <a:t>Catches 100% of Min=1 single-occurrence fields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754880" y="1664208"/>
            <a:ext cx="420624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54880" y="1664208"/>
            <a:ext cx="54864" cy="146304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919472" y="1755648"/>
            <a:ext cx="347472" cy="347472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19472" y="175564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349240" y="1792224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</a:rPr>
              <a:t>DataAnnotations Validation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937760" y="2167128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</a:rPr>
              <a:t>[MinLength] / [MaxLength] on string types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937760" y="2441448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</a:rPr>
              <a:t>[RegularExpression] for pattern-constrained codes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937760" y="2715768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</a:rPr>
              <a:t>Run via Validator.ValidateObject() at runtime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20040" y="3246120"/>
            <a:ext cx="420624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20040" y="3246120"/>
            <a:ext cx="54864" cy="146304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84632" y="3337560"/>
            <a:ext cx="347472" cy="347472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84632" y="333756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914400" y="3374136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</a:rPr>
              <a:t>XSD Schema Validation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02920" y="3749040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</a:rPr>
              <a:t>Official ISO 20022 XSD from iso20022.org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02920" y="4023360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</a:rPr>
              <a:t>Validates structure, namespace, types, enumerations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02920" y="4297680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</a:rPr>
              <a:t>Required for all XML samples in the test suite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754880" y="3246120"/>
            <a:ext cx="420624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754880" y="3246120"/>
            <a:ext cx="54864" cy="14630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919472" y="3337560"/>
            <a:ext cx="347472" cy="34747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919472" y="333756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5349240" y="3374136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</a:rPr>
              <a:t>Business Rule Validation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4937760" y="3749040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</a:rPr>
              <a:t>ISO-defined constraints not expressible in XSD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4937760" y="4023360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</a:rPr>
              <a:t>Cross-field rules (e.g. currency consistency)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937760" y="4297680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</a:rPr>
              <a:t>Implemented as custom validators in Framework/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94A3B8"/>
                </a:solidFill>
              </a:rPr>
              <a:t>COMPANION 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F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RemittanceLocationAdvice  (remt.002.001.03)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261872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75569"/>
                </a:solidFill>
              </a:rPr>
              <a:t>When the full remittance advice cannot be embedded in the payment message, remt.002 tells the payee where to find it — a pointer message. Registered at V03.</a:t>
            </a:r>
            <a:endParaRPr lang="en-US" sz="1300" dirty="0"/>
          </a:p>
        </p:txBody>
      </p:sp>
      <p:graphicFrame>
        <p:nvGraphicFramePr>
          <p:cNvPr id="1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1783080"/>
          <a:ext cx="8503920" cy="2468880"/>
        </p:xfrm>
        <a:graphic>
          <a:graphicData uri="http://schemas.openxmlformats.org/drawingml/2006/table">
            <a:tbl>
              <a:tblPr/>
              <a:tblGrid>
                <a:gridCol w="1737360"/>
                <a:gridCol w="3383280"/>
                <a:gridCol w="3383280"/>
              </a:tblGrid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F4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remt.001  RemittanceAdvice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F4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remt.002  RemittanceLocationAdvice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F4A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</a:rPr>
                        <a:t>Purpose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</a:rPr>
                        <a:t>Carries the full remittance details inline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</a:rPr>
                        <a:t>Points to where details are stored externally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</a:rPr>
                        <a:t>Size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</a:rPr>
                        <a:t>Can be large (many invoice references)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</a:rPr>
                        <a:t>Lightweight — just location metadata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</a:rPr>
                        <a:t>Delivery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</a:rPr>
                        <a:t>In-band with payment or standalone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</a:rPr>
                        <a:t>Typically in-band with payment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</a:rPr>
                        <a:t>Use When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</a:rPr>
                        <a:t>System can embed full remittance data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</a:rPr>
                        <a:t>Data is too large or stored in a portal/system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</a:rPr>
                        <a:t>Building Blocks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</a:rPr>
                        <a:t>GrpHdr + RmtInf + SplmtryData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E293B"/>
                          </a:solidFill>
                        </a:rPr>
                        <a:t>GrpHdr + RmtLctn + SplmtryData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320040" y="4343400"/>
            <a:ext cx="85039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320040" y="4343400"/>
            <a:ext cx="54864" cy="713232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02920" y="438912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</a:rPr>
              <a:t>RemittanceLocation10  (RmtLctn)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502920" y="464515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Contains: RemittanceIdentification (0..1), RemittanceLocationDetails (1..*) — method (URID/EMAL/FAXI/EDIC/FILE), electronic address, postal address.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94A3B8"/>
                </a:solidFill>
              </a:rPr>
              <a:t>REAL-WORLD WORKFLOW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F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End-to-End: Invoice to Reconciliation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20040" y="1298448"/>
            <a:ext cx="278892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298448"/>
            <a:ext cx="2788920" cy="38404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298448"/>
            <a:ext cx="2788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Step 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29768" y="173736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</a:rPr>
              <a:t>Supplier Issues Invoice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29768" y="2048256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Invoice PDF + structured data (EDIFACT/XML) sent to buyer. Reference: INV-4421 for $312,000.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246120" y="1298448"/>
            <a:ext cx="278892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46120" y="1298448"/>
            <a:ext cx="2788920" cy="384048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46120" y="1298448"/>
            <a:ext cx="2788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Step 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55848" y="173736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</a:rPr>
              <a:t>Buyer Approves &amp; Initiates Payment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355848" y="2048256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Buyer AP system generates pain.001 (credit transfer initiation) referencing invoices in remittance field.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172200" y="1298448"/>
            <a:ext cx="278892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72200" y="1298448"/>
            <a:ext cx="2788920" cy="384048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172200" y="1298448"/>
            <a:ext cx="2788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Step 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281928" y="173736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</a:rPr>
              <a:t>Bank Executes Payment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281928" y="2048256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Bank clears via pacs.008 (FI credit transfer). Payment amount: $1,247,832.50 — covers 3 invoices.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20040" y="2990088"/>
            <a:ext cx="278892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20040" y="2990088"/>
            <a:ext cx="2788920" cy="38404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0040" y="2990088"/>
            <a:ext cx="2788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Step 4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29768" y="342900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</a:rPr>
              <a:t>RemittanceAdvice Sent  (remt.001)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29768" y="3739896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Buyer's system sends remt.001 with structured RmtInf per invoice. Links OrgnlPmtInf back to pacs.008 TxId.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246120" y="2990088"/>
            <a:ext cx="278892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46120" y="2990088"/>
            <a:ext cx="2788920" cy="384048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246120" y="2990088"/>
            <a:ext cx="2788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Step 5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355848" y="342900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</a:rPr>
              <a:t>Supplier AR Receives Advice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355848" y="3739896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AR system parses remt.001, extracts RfrdDocInf, matches to open invoices. Marks INV-4421, 4509, 4601 as paid.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172200" y="2990088"/>
            <a:ext cx="278892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172200" y="2990088"/>
            <a:ext cx="2788920" cy="384048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172200" y="2990088"/>
            <a:ext cx="2788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Step 6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281928" y="342900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</a:rPr>
              <a:t>Straight-Through Reconciliation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281928" y="3739896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Zero manual intervention. Bank statement matched, invoices cleared, audit trail complete.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A2F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94A3B8"/>
                </a:solidFill>
              </a:rPr>
              <a:t>SUMMARY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20040" y="1298448"/>
            <a:ext cx="4206240" cy="1078992"/>
          </a:xfrm>
          <a:prstGeom prst="rect">
            <a:avLst/>
          </a:prstGeom>
          <a:solidFill>
            <a:srgbClr val="243D56"/>
          </a:solidFill>
          <a:ln w="12700">
            <a:solidFill>
              <a:srgbClr val="2D4F6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298448"/>
            <a:ext cx="54864" cy="107899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38988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</a:rPr>
              <a:t>Business Purpose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1682496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D4E8"/>
                </a:solidFill>
              </a:rPr>
              <a:t>RemittanceAdvice solves the payment-reconciliation gap. It tells payees exactly which invoices a payment covers — eliminating manual matching.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54880" y="1298448"/>
            <a:ext cx="4206240" cy="1078992"/>
          </a:xfrm>
          <a:prstGeom prst="rect">
            <a:avLst/>
          </a:prstGeom>
          <a:solidFill>
            <a:srgbClr val="243D56"/>
          </a:solidFill>
          <a:ln w="12700">
            <a:solidFill>
              <a:srgbClr val="2D4F6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298448"/>
            <a:ext cx="54864" cy="107899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37760" y="138988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</a:rPr>
              <a:t>Three Building Blocks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937760" y="1682496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D4E8"/>
                </a:solidFill>
              </a:rPr>
              <a:t>GroupHeader (1..1) + RemittanceInformation (1..*) + SupplementaryData (0..*). The RmtInf block carries the payload and repeats per transaction.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0040" y="2487168"/>
            <a:ext cx="4206240" cy="1078992"/>
          </a:xfrm>
          <a:prstGeom prst="rect">
            <a:avLst/>
          </a:prstGeom>
          <a:solidFill>
            <a:srgbClr val="243D56"/>
          </a:solidFill>
          <a:ln w="12700">
            <a:solidFill>
              <a:srgbClr val="2D4F6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0040" y="2487168"/>
            <a:ext cx="54864" cy="107899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257860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</a:rPr>
              <a:t>Always Links to Payment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02920" y="2871216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D4E8"/>
                </a:solidFill>
              </a:rPr>
              <a:t>OriginalPaymentInformation (mandatory per RmtInf) connects the advice to debtor, creditor, amounts, and the original payment transaction IDs.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754880" y="2487168"/>
            <a:ext cx="4206240" cy="1078992"/>
          </a:xfrm>
          <a:prstGeom prst="rect">
            <a:avLst/>
          </a:prstGeom>
          <a:solidFill>
            <a:srgbClr val="243D56"/>
          </a:solidFill>
          <a:ln w="12700">
            <a:solidFill>
              <a:srgbClr val="2D4F6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2487168"/>
            <a:ext cx="54864" cy="107899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937760" y="257860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</a:rPr>
              <a:t>C# Immutable Records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937760" y="2871216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D4E8"/>
                </a:solidFill>
              </a:rPr>
              <a:t>Modeled as required init-only records. [IsoXmlTag] drives serialization. IOuterRecord enables generic tooling. ValueList&lt;T&gt; for collections.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20040" y="3675888"/>
            <a:ext cx="4206240" cy="1078992"/>
          </a:xfrm>
          <a:prstGeom prst="rect">
            <a:avLst/>
          </a:prstGeom>
          <a:solidFill>
            <a:srgbClr val="243D56"/>
          </a:solidFill>
          <a:ln w="12700">
            <a:solidFill>
              <a:srgbClr val="2D4F6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20040" y="3675888"/>
            <a:ext cx="54864" cy="107899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02920" y="376732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</a:rPr>
              <a:t>Validate at Every Layer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02920" y="4059936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D4E8"/>
                </a:solidFill>
              </a:rPr>
              <a:t>Compiler (required), DataAnnotations, XSD against iso20022.org schema, and business rules. All test XML must be XSD-validated before commit.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754880" y="3675888"/>
            <a:ext cx="4206240" cy="1078992"/>
          </a:xfrm>
          <a:prstGeom prst="rect">
            <a:avLst/>
          </a:prstGeom>
          <a:solidFill>
            <a:srgbClr val="243D56"/>
          </a:solidFill>
          <a:ln w="12700">
            <a:solidFill>
              <a:srgbClr val="2D4F6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754880" y="3675888"/>
            <a:ext cx="54864" cy="107899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937760" y="376732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</a:rPr>
              <a:t>remt.002 is the Pointer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937760" y="4059936"/>
            <a:ext cx="3840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D4E8"/>
                </a:solidFill>
              </a:rPr>
              <a:t>When you can't embed remittance data inline, use RemittanceLocationAdvice (remt.002) to point the payee to an external location.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94A3B8"/>
                </a:solidFill>
              </a:rPr>
              <a:t>AGENDA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F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We'll Cover Today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20040" y="1325880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325880"/>
            <a:ext cx="54864" cy="10515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380744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9488"/>
                </a:solidFill>
              </a:rPr>
              <a:t>00:00 – 00:10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02920" y="160020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</a:rPr>
              <a:t>Business Context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02920" y="1874520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Why RemittanceAdvice exists and the reconciliation problem it solves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754880" y="1325880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1325880"/>
            <a:ext cx="54864" cy="10515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37760" y="1380744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9488"/>
                </a:solidFill>
              </a:rPr>
              <a:t>00:10 – 00:20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937760" y="160020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</a:rPr>
              <a:t>ISO 20022 &amp; the remt Area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937760" y="1874520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Standard overview, message family, versioning (V01–V06)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0040" y="2514600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0040" y="2514600"/>
            <a:ext cx="54864" cy="10515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2569464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9488"/>
                </a:solidFill>
              </a:rPr>
              <a:t>00:20 – 00:35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02920" y="278892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</a:rPr>
              <a:t>Message Structure Deep Dive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02920" y="3063240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Building blocks, hierarchy, GroupHeader, RemittanceInformation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754880" y="2514600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54880" y="2514600"/>
            <a:ext cx="54864" cy="10515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37760" y="2569464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9488"/>
                </a:solidFill>
              </a:rPr>
              <a:t>00:35 – 00:45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937760" y="278892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</a:rPr>
              <a:t>C# Implementation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937760" y="3063240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How the library models the message, key attributes, IOuterRecord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20040" y="3703320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0040" y="3703320"/>
            <a:ext cx="54864" cy="10515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02920" y="3758184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9488"/>
                </a:solidFill>
              </a:rPr>
              <a:t>00:45 – 00:55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02920" y="397764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</a:rPr>
              <a:t>Validation &amp; XML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02920" y="4251960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XML namespaces, tags, XSD schemas, structured vs unstructured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54880" y="3703320"/>
            <a:ext cx="42062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754880" y="3703320"/>
            <a:ext cx="54864" cy="10515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937760" y="3758184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9488"/>
                </a:solidFill>
              </a:rPr>
              <a:t>00:55 – 01:00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937760" y="397764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</a:rPr>
              <a:t>Q&amp;A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4937760" y="4251960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Open discussion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A2F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389120"/>
            <a:ext cx="9144000" cy="7498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00584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Questions?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457200" y="233172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spc="300" kern="0" dirty="0">
                <a:solidFill>
                  <a:srgbClr val="14B8A6"/>
                </a:solidFill>
              </a:rPr>
              <a:t>Resources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731520" y="2743200"/>
            <a:ext cx="7680960" cy="566928"/>
          </a:xfrm>
          <a:prstGeom prst="rect">
            <a:avLst/>
          </a:prstGeom>
          <a:solidFill>
            <a:srgbClr val="243D56"/>
          </a:solidFill>
          <a:ln w="12700">
            <a:solidFill>
              <a:srgbClr val="2D4F6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2743200"/>
            <a:ext cx="54864" cy="56692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0" y="2779776"/>
            <a:ext cx="1463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9488"/>
                </a:solidFill>
              </a:rPr>
              <a:t>ISO Spec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914400" y="2999232"/>
            <a:ext cx="7223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remt.001.001.06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468880" y="2779776"/>
            <a:ext cx="5760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4A3B8"/>
                </a:solidFill>
              </a:rPr>
              <a:t>XSD Schema: iso20022.org/sites/default/files/documents/messages/remt/schemas/remt.001.001.06.xsd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731520" y="3401568"/>
            <a:ext cx="7680960" cy="566928"/>
          </a:xfrm>
          <a:prstGeom prst="rect">
            <a:avLst/>
          </a:prstGeom>
          <a:solidFill>
            <a:srgbClr val="243D56"/>
          </a:solidFill>
          <a:ln w="12700">
            <a:solidFill>
              <a:srgbClr val="2D4F6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31520" y="3401568"/>
            <a:ext cx="54864" cy="56692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14400" y="3438144"/>
            <a:ext cx="1463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9488"/>
                </a:solidFill>
              </a:rPr>
              <a:t>NuGet Package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914400" y="3657600"/>
            <a:ext cx="7223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BeneficialStrategies.Iso20022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468880" y="3438144"/>
            <a:ext cx="5760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4A3B8"/>
                </a:solidFill>
              </a:rPr>
              <a:t>Library containing all 2,665+ ISO 20022 message types as immutable C# records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31520" y="4059936"/>
            <a:ext cx="7680960" cy="566928"/>
          </a:xfrm>
          <a:prstGeom prst="rect">
            <a:avLst/>
          </a:prstGeom>
          <a:solidFill>
            <a:srgbClr val="243D56"/>
          </a:solidFill>
          <a:ln w="12700">
            <a:solidFill>
              <a:srgbClr val="2D4F6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059936"/>
            <a:ext cx="54864" cy="56692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14400" y="4096512"/>
            <a:ext cx="1463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9488"/>
                </a:solidFill>
              </a:rPr>
              <a:t>Namespace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914400" y="4315968"/>
            <a:ext cx="7223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urn:iso:std:iso:20022:tech:xsd:remt.001.001.06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2468880" y="4096512"/>
            <a:ext cx="5760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4A3B8"/>
                </a:solidFill>
              </a:rPr>
              <a:t>XML namespace for V06 — must appear in Document element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94A3B8"/>
                </a:solidFill>
              </a:rPr>
              <a:t>BUSINESS CONTEXT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F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Reconciliation Gap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20040" y="1280160"/>
            <a:ext cx="4069080" cy="3383280"/>
          </a:xfrm>
          <a:prstGeom prst="rect">
            <a:avLst/>
          </a:prstGeom>
          <a:solidFill>
            <a:srgbClr val="1A2F4A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57200" y="1389888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4B8A6"/>
                </a:solidFill>
              </a:rPr>
              <a:t>THE PROBLEM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755648"/>
            <a:ext cx="374904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A wire transfer arrives for $1,247,832.50</a:t>
            </a:r>
            <a:endParaRPr lang="en-US" sz="1300" dirty="0"/>
          </a:p>
          <a:p>
            <a:pPr indent="0" marL="0">
              <a:buNone/>
            </a:pPr>
            <a:r>
              <a:rPr lang="en-US" sz="600" dirty="0">
                <a:solidFill>
                  <a:srgbClr val="FFFFFF"/>
                </a:solidFill>
              </a:rPr>
              <a:t> 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Which invoices does it cover?</a:t>
            </a:r>
            <a:endParaRPr lang="en-US" sz="1300" dirty="0"/>
          </a:p>
          <a:p>
            <a:pPr indent="0" marL="0">
              <a:buNone/>
            </a:pPr>
            <a:r>
              <a:rPr lang="en-US" sz="600" dirty="0">
                <a:solidFill>
                  <a:srgbClr val="FFFFFF"/>
                </a:solidFill>
              </a:rPr>
              <a:t>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• Invoice #4421 — $312,000?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• Invoice #4509 — $489,000?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• Invoice #4601 — $446,832.50?</a:t>
            </a:r>
            <a:endParaRPr lang="en-US" sz="1300" dirty="0"/>
          </a:p>
          <a:p>
            <a:pPr indent="0" marL="0">
              <a:buNone/>
            </a:pPr>
            <a:r>
              <a:rPr lang="en-US" sz="600" dirty="0">
                <a:solidFill>
                  <a:srgbClr val="FFFFFF"/>
                </a:solidFill>
              </a:rPr>
              <a:t> </a:t>
            </a:r>
            <a:endParaRPr lang="en-US" sz="1300" dirty="0"/>
          </a:p>
          <a:p>
            <a:pPr indent="0" marL="0">
              <a:buNone/>
            </a:pPr>
            <a:r>
              <a:rPr lang="en-US" sz="1300" i="1" dirty="0">
                <a:solidFill>
                  <a:srgbClr val="FFFFFF"/>
                </a:solidFill>
              </a:rPr>
              <a:t>Teams spend days matching payments to invoices manually.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663440" y="1389888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D9488"/>
                </a:solidFill>
              </a:rPr>
              <a:t>BUSINESS IMPACT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663440" y="1719072"/>
            <a:ext cx="41605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663440" y="1719072"/>
            <a:ext cx="54864" cy="71323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64608" y="1810512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2F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Days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6080760" y="1810512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Average manual reconciliation time per payment batch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663440" y="2523744"/>
            <a:ext cx="41605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63440" y="2523744"/>
            <a:ext cx="54864" cy="71323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64608" y="2615184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2F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$12B+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6080760" y="2615184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Annual cost of payment reconciliation errors (global)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663440" y="3328416"/>
            <a:ext cx="41605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663440" y="3328416"/>
            <a:ext cx="54864" cy="71323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64608" y="3419856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2F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30–40%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6080760" y="3419856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AP/AR staff time spent on reconciliation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663440" y="4133088"/>
            <a:ext cx="41605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663440" y="4133088"/>
            <a:ext cx="54864" cy="71323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64608" y="4224528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2F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Disputes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6080760" y="4224528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Late supplier payments &amp; damaged relationships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94A3B8"/>
                </a:solidFill>
              </a:rPr>
              <a:t>BUSINESS CONTEXT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F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RemittanceAdvice Solution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75569"/>
                </a:solidFill>
              </a:rPr>
              <a:t>The remt.001 message travels alongside (or separately from) the payment, carrying structured data that maps every dollar to a specific invoice, credit note, or document — enabling straight-through reconciliation with zero manual intervention.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2148840"/>
            <a:ext cx="2377440" cy="100584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65760" y="2148840"/>
            <a:ext cx="23774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Payer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(Buyer / Debtor)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063240" y="2148840"/>
            <a:ext cx="2377440" cy="100584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063240" y="2148840"/>
            <a:ext cx="23774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Bank /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Clearing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760720" y="2148840"/>
            <a:ext cx="2377440" cy="100584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760720" y="2148840"/>
            <a:ext cx="23774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Payee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(Supplier / Creditor)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2743200" y="2523744"/>
            <a:ext cx="274320" cy="36576"/>
          </a:xfrm>
          <a:prstGeom prst="rect">
            <a:avLst/>
          </a:prstGeom>
          <a:solidFill>
            <a:srgbClr val="475569"/>
          </a:solidFill>
          <a:ln w="12700">
            <a:solidFill>
              <a:srgbClr val="47556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971800" y="2404872"/>
            <a:ext cx="2011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▶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514600" y="2615184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4A3B8"/>
                </a:solidFill>
              </a:rPr>
              <a:t>Payment (pacs.008)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5486400" y="2798064"/>
            <a:ext cx="274320" cy="36576"/>
          </a:xfrm>
          <a:prstGeom prst="rect">
            <a:avLst/>
          </a:prstGeom>
          <a:solidFill>
            <a:srgbClr val="475569"/>
          </a:solidFill>
          <a:ln w="12700">
            <a:solidFill>
              <a:srgbClr val="47556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715000" y="2679192"/>
            <a:ext cx="2011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▶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257800" y="2889504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4A3B8"/>
                </a:solidFill>
              </a:rPr>
              <a:t>remt.001 RemittanceAdvice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20040" y="3337560"/>
            <a:ext cx="42062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20040" y="3337560"/>
            <a:ext cx="54864" cy="658368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02920" y="3401568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</a:rPr>
              <a:t>Straight-Through Reconciliation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02920" y="3666744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AR systems auto-match invoices without human intervention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754880" y="3337560"/>
            <a:ext cx="42062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754880" y="3337560"/>
            <a:ext cx="54864" cy="658368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937760" y="3401568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</a:rPr>
              <a:t>Flexible Delivery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937760" y="3666744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Sent with payment OR separately (email, SFTP, portal)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20040" y="4087368"/>
            <a:ext cx="42062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320040" y="4087368"/>
            <a:ext cx="54864" cy="658368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02920" y="4151376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</a:rPr>
              <a:t>Structured &amp; Unstructured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02920" y="441655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Machine-readable invoice refs AND free-text fallback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754880" y="4087368"/>
            <a:ext cx="42062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754880" y="4087368"/>
            <a:ext cx="54864" cy="658368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937760" y="4151376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</a:rPr>
              <a:t>Full Audit Trail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4937760" y="441655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Links every remittance to the originating payment transaction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F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94A3B8"/>
                </a:solidFill>
              </a:rPr>
              <a:t>ISO 20022 STANDARD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ISO 20022?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20040" y="1325880"/>
            <a:ext cx="4206240" cy="1444752"/>
          </a:xfrm>
          <a:prstGeom prst="rect">
            <a:avLst/>
          </a:prstGeom>
          <a:solidFill>
            <a:srgbClr val="243D56"/>
          </a:solidFill>
          <a:ln w="12700">
            <a:solidFill>
              <a:srgbClr val="2D4F6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325880"/>
            <a:ext cx="54864" cy="144475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435608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B8A6"/>
                </a:solidFill>
              </a:rPr>
              <a:t>Global Standard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02920" y="1764792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D4E8"/>
                </a:solidFill>
              </a:rPr>
              <a:t>The universal financial messaging language adopted by SWIFT CBPR+, FedNow, CHAPS, SEPA, TARGET2, and 70+ central banks worldwide.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54880" y="1325880"/>
            <a:ext cx="4206240" cy="1444752"/>
          </a:xfrm>
          <a:prstGeom prst="rect">
            <a:avLst/>
          </a:prstGeom>
          <a:solidFill>
            <a:srgbClr val="243D56"/>
          </a:solidFill>
          <a:ln w="12700">
            <a:solidFill>
              <a:srgbClr val="2D4F6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325880"/>
            <a:ext cx="54864" cy="144475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37760" y="1435608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B8A6"/>
                </a:solidFill>
              </a:rPr>
              <a:t>XML-Based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937760" y="1764792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D4E8"/>
                </a:solidFill>
              </a:rPr>
              <a:t>All messages are defined as XSD schemas. Human-readable, tool-friendly, and strongly typed — unlike SWIFT MT legacy formats.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0040" y="2898648"/>
            <a:ext cx="4206240" cy="1444752"/>
          </a:xfrm>
          <a:prstGeom prst="rect">
            <a:avLst/>
          </a:prstGeom>
          <a:solidFill>
            <a:srgbClr val="243D56"/>
          </a:solidFill>
          <a:ln w="12700">
            <a:solidFill>
              <a:srgbClr val="2D4F6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0040" y="2898648"/>
            <a:ext cx="54864" cy="144475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3008376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B8A6"/>
                </a:solidFill>
              </a:rPr>
              <a:t>Two-Layer Model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02920" y="3337560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D4E8"/>
                </a:solidFill>
              </a:rPr>
              <a:t>Business Components (domain concepts) → Message Components (versioned wire format) → Message Definitions (e.g. remt.001.001.06).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754880" y="2898648"/>
            <a:ext cx="4206240" cy="1444752"/>
          </a:xfrm>
          <a:prstGeom prst="rect">
            <a:avLst/>
          </a:prstGeom>
          <a:solidFill>
            <a:srgbClr val="243D56"/>
          </a:solidFill>
          <a:ln w="12700">
            <a:solidFill>
              <a:srgbClr val="2D4F6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2898648"/>
            <a:ext cx="54864" cy="144475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937760" y="3008376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B8A6"/>
                </a:solidFill>
              </a:rPr>
              <a:t>Business Areas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937760" y="3337560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D4E8"/>
                </a:solidFill>
              </a:rPr>
              <a:t>36 areas: pain (payment initiation), pacs (clearing), camt (cash management), remt (remittance), seev, sese, semt, and more.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94A3B8"/>
                </a:solidFill>
              </a:rPr>
              <a:t>ISO 20022 STANDARD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F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remt Business Area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20040" y="1298448"/>
            <a:ext cx="402336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298448"/>
            <a:ext cx="54864" cy="352044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84632" y="138988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D9488"/>
                </a:solidFill>
              </a:rPr>
              <a:t>remt.001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84632" y="1664208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RemittanceAdvice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484632" y="2066544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Carries the actual remittance details — which invoices, amounts, and documents the payment covers. The primary message type.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84632" y="2907792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94A3B8"/>
                </a:solidFill>
              </a:rPr>
              <a:t>Versions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84632" y="3200400"/>
            <a:ext cx="3383280" cy="210312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76072" y="3200400"/>
            <a:ext cx="32004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V01 (2009)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84632" y="3447288"/>
            <a:ext cx="3383280" cy="210312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76072" y="3447288"/>
            <a:ext cx="32004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V02 (2013)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84632" y="3694176"/>
            <a:ext cx="3383280" cy="210312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76072" y="3694176"/>
            <a:ext cx="32004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V03 (2015)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84632" y="3941064"/>
            <a:ext cx="3383280" cy="210312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76072" y="3941064"/>
            <a:ext cx="32004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V04 (2019)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84632" y="4187952"/>
            <a:ext cx="3383280" cy="210312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76072" y="4187952"/>
            <a:ext cx="32004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V05 (2021)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84632" y="4434840"/>
            <a:ext cx="3383280" cy="210312"/>
          </a:xfrm>
          <a:prstGeom prst="rect">
            <a:avLst/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76072" y="4434840"/>
            <a:ext cx="32004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9488"/>
                </a:solidFill>
              </a:rPr>
              <a:t>V06 (2023) ✓ Current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754880" y="1298448"/>
            <a:ext cx="402336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754880" y="1298448"/>
            <a:ext cx="54864" cy="352044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919472" y="138988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D9488"/>
                </a:solidFill>
              </a:rPr>
              <a:t>remt.002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919472" y="1664208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RemittanceLocationAdvice</a:t>
            </a:r>
            <a:endParaRPr lang="en-US" sz="1700" dirty="0"/>
          </a:p>
        </p:txBody>
      </p:sp>
      <p:sp>
        <p:nvSpPr>
          <p:cNvPr id="27" name="Text 25"/>
          <p:cNvSpPr/>
          <p:nvPr/>
        </p:nvSpPr>
        <p:spPr>
          <a:xfrm>
            <a:off x="4919472" y="2066544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A pointer message — tells the payee WHERE to find the full remittance advice (URL, email, SFTP path) when it cannot be embedded in the payment.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919472" y="2907792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94A3B8"/>
                </a:solidFill>
              </a:rPr>
              <a:t>Versions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919472" y="3200400"/>
            <a:ext cx="3383280" cy="210312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010912" y="3200400"/>
            <a:ext cx="32004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V01 (2009)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919472" y="3447288"/>
            <a:ext cx="3383280" cy="210312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10912" y="3447288"/>
            <a:ext cx="32004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</a:rPr>
              <a:t>V02 (2013)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4919472" y="3694176"/>
            <a:ext cx="3383280" cy="210312"/>
          </a:xfrm>
          <a:prstGeom prst="rect">
            <a:avLst/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010912" y="3694176"/>
            <a:ext cx="32004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9488"/>
                </a:solidFill>
              </a:rPr>
              <a:t>V03 (2015) ✓ Current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320040" y="4864608"/>
            <a:ext cx="8503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</a:rPr>
              <a:t>This training focuses on remt.001.001.06 (RemittanceAdvice V06) — the current registered version.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94A3B8"/>
                </a:solidFill>
              </a:rPr>
              <a:t>MESSAGE STRUCTURE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F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RemittanceAdviceV06 — Building Blocks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200400" y="1325880"/>
            <a:ext cx="2743200" cy="658368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200400" y="1325880"/>
            <a:ext cx="2743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RemittanceAdviceV06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2560320" y="1984248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4A3B8"/>
                </a:solidFill>
              </a:rPr>
              <a:t>remt.001.001.06  •  IOuterRecord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544568" y="2176272"/>
            <a:ext cx="54864" cy="347472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05840" y="2523744"/>
            <a:ext cx="7132320" cy="36576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325880" y="2560320"/>
            <a:ext cx="54864" cy="29260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0040" y="2852928"/>
            <a:ext cx="2651760" cy="54864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20040" y="2852928"/>
            <a:ext cx="2651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>
                    <a:alpha val="70000"/>
                  </a:srgbClr>
                </a:solidFill>
              </a:rPr>
              <a:t>[1..1]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20040" y="2852928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GrpHdr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20040" y="341985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</a:rPr>
              <a:t>GroupHeader122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320040" y="3730752"/>
            <a:ext cx="26517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29768" y="3767328"/>
            <a:ext cx="24231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MessageId, CreDtTm,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InitiatingParty,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MessageRecipient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206240" y="2560320"/>
            <a:ext cx="54864" cy="29260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200400" y="2852928"/>
            <a:ext cx="2651760" cy="54864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3200400" y="2852928"/>
            <a:ext cx="2651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>
                    <a:alpha val="70000"/>
                  </a:srgbClr>
                </a:solidFill>
              </a:rPr>
              <a:t>[1..*]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200400" y="2852928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RmtInf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200400" y="341985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</a:rPr>
              <a:t>RemittanceInformation23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3200400" y="3730752"/>
            <a:ext cx="26517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3310128" y="3767328"/>
            <a:ext cx="24231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RemittanceId,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Unstructured,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Structured,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OriginalPaymentInfo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086600" y="2560320"/>
            <a:ext cx="54864" cy="29260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080760" y="2852928"/>
            <a:ext cx="2651760" cy="548640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80760" y="2852928"/>
            <a:ext cx="2651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>
                    <a:alpha val="70000"/>
                  </a:srgbClr>
                </a:solidFill>
              </a:rPr>
              <a:t>[0..*]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080760" y="2852928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SplmtryData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080760" y="341985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</a:rPr>
              <a:t>SupplementaryData1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6080760" y="3730752"/>
            <a:ext cx="26517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6190488" y="3767328"/>
            <a:ext cx="24231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Extensibility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placeholder for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custom data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320040" y="4864608"/>
            <a:ext cx="8503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</a:rPr>
              <a:t>All three blocks are defined in ISO XSD. Only GrpHdr is mandatory (1..1). RmtInf requires at least one item (1..*).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94A3B8"/>
                </a:solidFill>
              </a:rPr>
              <a:t>MESSAGE STRUCTURE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F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GroupHeader122  (GrpHdr)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75569"/>
                </a:solidFill>
              </a:rPr>
              <a:t>Shared metadata that applies to every remittance information block in the message. Mandatory — exactly one per message.</a:t>
            </a:r>
            <a:endParaRPr lang="en-US" sz="13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1719072"/>
          <a:ext cx="8503920" cy="2560320"/>
        </p:xfrm>
        <a:graphic>
          <a:graphicData uri="http://schemas.openxmlformats.org/drawingml/2006/table">
            <a:tbl>
              <a:tblPr/>
              <a:tblGrid>
                <a:gridCol w="1005840"/>
                <a:gridCol w="1737360"/>
                <a:gridCol w="1920240"/>
                <a:gridCol w="640080"/>
                <a:gridCol w="3200400"/>
              </a:tblGrid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XML Tag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F4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Field Name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F4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Type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F4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Mult.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F4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Purpose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F4A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MsgId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MessageIdentification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Max35Text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1..1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Unique message ID assigned by initiator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CreDtTm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CreationDateTime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ISODateTime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1..1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Timestamp the message was created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Authstn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Authorisation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Authorisation1Choice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0..2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Optional user key / pre-authorisation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CpyInd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CopyIndicator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CopyDuplicate1Code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0..1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Flag: original, copy, or duplicate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InitgPty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InitiatingParty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PartyIdentification272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1..1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Party creating the remittance advice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MsgRcpt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MessageRecipient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PartyIdentification272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0..1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Authorised party to receive the message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FwdgAgt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ForwardingAgent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BranchAndFinancialInstitutionIdentification8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0..1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FI forwarding the message on behalf of originator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320040" y="4343400"/>
            <a:ext cx="8503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75569"/>
                </a:solidFill>
              </a:rPr>
              <a:t>Key insight: InitgPty (1..1) identifies who sent the advice. MsgRcpt is the intended recipient — useful for intermediary routing.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94A3B8"/>
                </a:solidFill>
              </a:rPr>
              <a:t>MESSAGE STRUCTURE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F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RemittanceInformation23  (RmtInf)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26187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75569"/>
                </a:solidFill>
              </a:rPr>
              <a:t>The heart of the message. One instance per payment/invoice block. Repeats (1..*) so a single advice can cover multiple transactions.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1719072"/>
            <a:ext cx="822960" cy="658368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719072"/>
            <a:ext cx="8229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RmtId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188720" y="1719072"/>
            <a:ext cx="768096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188720" y="1719072"/>
            <a:ext cx="45720" cy="658368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0" y="1764792"/>
            <a:ext cx="7406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</a:rPr>
              <a:t>RemittanceIdentification  ·  0..1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371600" y="1993392"/>
            <a:ext cx="7406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Unique ID for this remittance block, assigned by originator. Used for matching and audit.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20040" y="2496312"/>
            <a:ext cx="822960" cy="65836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0040" y="2496312"/>
            <a:ext cx="8229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Ustrd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1188720" y="2496312"/>
            <a:ext cx="768096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188720" y="2496312"/>
            <a:ext cx="45720" cy="65836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371600" y="2542032"/>
            <a:ext cx="7406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</a:rPr>
              <a:t>Unstructured  ·  0..*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371600" y="2770632"/>
            <a:ext cx="7406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Free text (Max140Text). Human-readable memo lines. Used when machine-readable data is not available or as a supplement.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20040" y="3273552"/>
            <a:ext cx="82296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0040" y="3273552"/>
            <a:ext cx="8229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Strd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188720" y="3273552"/>
            <a:ext cx="768096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1188720" y="3273552"/>
            <a:ext cx="4572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371600" y="3319272"/>
            <a:ext cx="7406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</a:rPr>
              <a:t>Structured  ·  0..*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1371600" y="3547872"/>
            <a:ext cx="7406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Machine-readable remittance. References documents (invoices, credit notes), amounts, creditor refs, garnishment, tax details.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20040" y="4050792"/>
            <a:ext cx="822960" cy="658368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0040" y="4050792"/>
            <a:ext cx="8229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OrgnlPmtInf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1188720" y="4050792"/>
            <a:ext cx="768096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1188720" y="4050792"/>
            <a:ext cx="45720" cy="658368"/>
          </a:xfrm>
          <a:prstGeom prst="rect">
            <a:avLst/>
          </a:prstGeom>
          <a:solidFill>
            <a:srgbClr val="1A2F4A"/>
          </a:solidFill>
          <a:ln w="12700">
            <a:solidFill>
              <a:srgbClr val="1A2F4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371600" y="4096512"/>
            <a:ext cx="7406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</a:rPr>
              <a:t>OriginalPaymentInformation  ·  1..1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1371600" y="4325112"/>
            <a:ext cx="7406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Links this remittance block back to the original payment — debtor, creditor, accounts, amount, execution date.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ISO 20022 RemittanceAdvice – Training Session</dc:title>
  <dc:subject>PptxGenJS Presentation</dc:subject>
  <dc:creator>Beneficial Strategies</dc:creator>
  <cp:lastModifiedBy>Beneficial Strategies</cp:lastModifiedBy>
  <cp:revision>1</cp:revision>
  <dcterms:created xsi:type="dcterms:W3CDTF">2026-03-18T01:40:32Z</dcterms:created>
  <dcterms:modified xsi:type="dcterms:W3CDTF">2026-03-18T01:40:32Z</dcterms:modified>
</cp:coreProperties>
</file>